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  <p:sldMasterId id="2147483660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7" r:id="rId8"/>
    <p:sldId id="261" r:id="rId9"/>
    <p:sldId id="263" r:id="rId10"/>
    <p:sldId id="262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5"/>
    <p:restoredTop sz="94680"/>
  </p:normalViewPr>
  <p:slideViewPr>
    <p:cSldViewPr snapToGrid="0" snapToObjects="1">
      <p:cViewPr varScale="1">
        <p:scale>
          <a:sx n="98" d="100"/>
          <a:sy n="98" d="100"/>
        </p:scale>
        <p:origin x="3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cap="all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b="1" cap="none" spc="0" dirty="0" err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SchoolBook</a:t>
            </a:r>
            <a:r>
              <a:rPr lang="en-US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Development Stats</a:t>
            </a:r>
            <a:endParaRPr lang="en-US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c:rich>
      </c:tx>
      <c:layout/>
      <c:overlay val="0"/>
      <c:spPr>
        <a:noFill/>
        <a:ln>
          <a:noFill/>
        </a:ln>
        <a:effectLst>
          <a:glow rad="127000">
            <a:schemeClr val="tx1"/>
          </a:glow>
        </a:effectLst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cap="all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Walston &amp; Felix Model</c:v>
                </c:pt>
              </c:strCache>
            </c:strRef>
          </c:tx>
          <c:spPr>
            <a:solidFill>
              <a:schemeClr val="accent1">
                <a:alpha val="88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1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1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Algorithmic Methods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5.7649999999999997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Bailey &amp; Basili Model</c:v>
                </c:pt>
              </c:strCache>
            </c:strRef>
          </c:tx>
          <c:spPr>
            <a:solidFill>
              <a:schemeClr val="accent2">
                <a:alpha val="88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2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2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Algorithmic Methods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7.91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Number of Developers</c:v>
                </c:pt>
              </c:strCache>
            </c:strRef>
          </c:tx>
          <c:spPr>
            <a:solidFill>
              <a:schemeClr val="accent3">
                <a:alpha val="88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3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3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Algorithmic Methods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4"/>
        <c:gapDepth val="53"/>
        <c:shape val="box"/>
        <c:axId val="298553032"/>
        <c:axId val="501183968"/>
        <c:axId val="0"/>
      </c:bar3DChart>
      <c:catAx>
        <c:axId val="298553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1183968"/>
        <c:crosses val="autoZero"/>
        <c:auto val="1"/>
        <c:lblAlgn val="ctr"/>
        <c:lblOffset val="100"/>
        <c:noMultiLvlLbl val="0"/>
      </c:catAx>
      <c:valAx>
        <c:axId val="50118396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98553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6350" cap="flat" cmpd="sng" algn="ctr">
      <a:solidFill>
        <a:schemeClr val="dk1">
          <a:tint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1197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22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0.03611</cdr:x>
      <cdr:y>0.23263</cdr:y>
    </cdr:from>
    <cdr:to>
      <cdr:x>0.27638</cdr:x>
      <cdr:y>0.34931</cdr:y>
    </cdr:to>
    <cdr:sp macro="" textlink="">
      <cdr:nvSpPr>
        <cdr:cNvPr id="2" name="Round Same Side Corner Rectangle 1"/>
        <cdr:cNvSpPr/>
      </cdr:nvSpPr>
      <cdr:spPr>
        <a:xfrm xmlns:a="http://schemas.openxmlformats.org/drawingml/2006/main">
          <a:off x="330165" y="1196511"/>
          <a:ext cx="2197028" cy="600174"/>
        </a:xfrm>
        <a:prstGeom xmlns:a="http://schemas.openxmlformats.org/drawingml/2006/main" prst="round2SameRect">
          <a:avLst/>
        </a:prstGeom>
        <a:solidFill xmlns:a="http://schemas.openxmlformats.org/drawingml/2006/main">
          <a:schemeClr val="tx1"/>
        </a:solidFill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3067615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0752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2476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20982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7215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1191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3378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576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4012" y="756700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1" name="Shape 11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1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E81A1-95B1-457F-8978-AD727D27AC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11/28/2016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2C413-B106-46F4-BD4C-02159E17D37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4253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E81A1-95B1-457F-8978-AD727D27AC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11/28/2016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2C413-B106-46F4-BD4C-02159E17D37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7210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E81A1-95B1-457F-8978-AD727D27AC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11/28/2016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2C413-B106-46F4-BD4C-02159E17D37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5096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E81A1-95B1-457F-8978-AD727D27AC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11/28/2016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2C413-B106-46F4-BD4C-02159E17D37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58508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E81A1-95B1-457F-8978-AD727D27AC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11/28/2016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2C413-B106-46F4-BD4C-02159E17D37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72441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E81A1-95B1-457F-8978-AD727D27AC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11/28/2016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2C413-B106-46F4-BD4C-02159E17D37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0379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E81A1-95B1-457F-8978-AD727D27AC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11/28/2016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2C413-B106-46F4-BD4C-02159E17D37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222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E81A1-95B1-457F-8978-AD727D27AC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11/28/2016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2C413-B106-46F4-BD4C-02159E17D37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9200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 flipH="1">
            <a:off x="7595937" y="4602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7" name="Shape 17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/>
            <a:headEnd type="none" w="med" len="med"/>
            <a:tailEnd type="none" w="med" len="med"/>
          </a:ln>
        </p:spPr>
      </p:sp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E81A1-95B1-457F-8978-AD727D27AC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11/28/2016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2C413-B106-46F4-BD4C-02159E17D37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1582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E81A1-95B1-457F-8978-AD727D27AC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11/28/2016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2C413-B106-46F4-BD4C-02159E17D37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2876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E81A1-95B1-457F-8978-AD727D27AC5E}" type="datetimeFigureOut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11/28/2016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2C413-B106-46F4-BD4C-02159E17D37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821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311700" y="1399399"/>
            <a:ext cx="2808000" cy="2784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200" cy="1574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Open Sans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Open Sans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‹#›</a:t>
            </a:fld>
            <a:endParaRPr lang="en" sz="10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E81A1-95B1-457F-8978-AD727D27AC5E}" type="datetimeFigureOut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/>
              <a:t>11/28/2016</a:t>
            </a:fld>
            <a:endParaRPr lang="en-US" kern="1200" smtClean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kern="1200" smtClean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02C413-B106-46F4-BD4C-02159E17D372}" type="slidenum">
              <a:rPr lang="en-US" kern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/>
              <a:t>‹#›</a:t>
            </a:fld>
            <a:endParaRPr lang="en-US" kern="1200" smtClean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68564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5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939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 txBox="1"/>
          <p:nvPr/>
        </p:nvSpPr>
        <p:spPr>
          <a:xfrm>
            <a:off x="-118875" y="0"/>
            <a:ext cx="4410600" cy="111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 b="1">
                <a:latin typeface="Courier New"/>
                <a:ea typeface="Courier New"/>
                <a:cs typeface="Courier New"/>
                <a:sym typeface="Courier New"/>
              </a:rPr>
              <a:t>SCHOOLBOOK</a:t>
            </a:r>
          </a:p>
          <a:p>
            <a:pPr lvl="0" algn="ctr">
              <a:spcBef>
                <a:spcPts val="0"/>
              </a:spcBef>
              <a:buNone/>
            </a:pP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5" name="Shape 65"/>
          <p:cNvSpPr txBox="1"/>
          <p:nvPr/>
        </p:nvSpPr>
        <p:spPr>
          <a:xfrm>
            <a:off x="214275" y="840775"/>
            <a:ext cx="1681500" cy="34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Sean Marino</a:t>
            </a:r>
          </a:p>
        </p:txBody>
      </p:sp>
      <p:sp>
        <p:nvSpPr>
          <p:cNvPr id="66" name="Shape 66"/>
          <p:cNvSpPr txBox="1"/>
          <p:nvPr/>
        </p:nvSpPr>
        <p:spPr>
          <a:xfrm>
            <a:off x="2501650" y="840775"/>
            <a:ext cx="1681500" cy="34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Steffano Soh</a:t>
            </a:r>
          </a:p>
        </p:txBody>
      </p:sp>
      <p:sp>
        <p:nvSpPr>
          <p:cNvPr id="67" name="Shape 67"/>
          <p:cNvSpPr txBox="1"/>
          <p:nvPr/>
        </p:nvSpPr>
        <p:spPr>
          <a:xfrm>
            <a:off x="214275" y="1229000"/>
            <a:ext cx="1681500" cy="34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Nicholas Dugal</a:t>
            </a:r>
          </a:p>
          <a:p>
            <a:pPr lvl="0" rtl="0">
              <a:spcBef>
                <a:spcPts val="0"/>
              </a:spcBef>
              <a:buNone/>
            </a:pPr>
            <a:endParaRPr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8" name="Shape 68"/>
          <p:cNvSpPr txBox="1"/>
          <p:nvPr/>
        </p:nvSpPr>
        <p:spPr>
          <a:xfrm>
            <a:off x="1895775" y="1229000"/>
            <a:ext cx="2670600" cy="34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Zachary Robicheaux</a:t>
            </a:r>
          </a:p>
        </p:txBody>
      </p:sp>
      <p:sp>
        <p:nvSpPr>
          <p:cNvPr id="69" name="Shape 69"/>
          <p:cNvSpPr txBox="1"/>
          <p:nvPr/>
        </p:nvSpPr>
        <p:spPr>
          <a:xfrm>
            <a:off x="214275" y="1693900"/>
            <a:ext cx="1681500" cy="34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Clayton Samson</a:t>
            </a:r>
          </a:p>
        </p:txBody>
      </p:sp>
      <p:sp>
        <p:nvSpPr>
          <p:cNvPr id="70" name="Shape 70"/>
          <p:cNvSpPr txBox="1"/>
          <p:nvPr/>
        </p:nvSpPr>
        <p:spPr>
          <a:xfrm>
            <a:off x="2349175" y="1693900"/>
            <a:ext cx="2576400" cy="346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Justin Bougere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400"/>
                            </p:stCondLst>
                            <p:childTnLst>
                              <p:par>
                                <p:cTn id="17" presetID="2" presetClass="entr" presetSubtype="2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60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8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" y="-1"/>
            <a:ext cx="9143999" cy="5052767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0" y="0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Contents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-127575" y="685775"/>
            <a:ext cx="7301100" cy="3335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25450" lvl="0" indent="-28575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1400" dirty="0">
                <a:latin typeface="Courier New"/>
                <a:ea typeface="Courier New"/>
                <a:cs typeface="Courier New"/>
                <a:sym typeface="Courier New"/>
              </a:rPr>
              <a:t>Mission Statement</a:t>
            </a:r>
          </a:p>
          <a:p>
            <a:pPr marL="425450" lvl="0" indent="-28575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1400" dirty="0">
                <a:latin typeface="Courier New"/>
                <a:ea typeface="Courier New"/>
                <a:cs typeface="Courier New"/>
                <a:sym typeface="Courier New"/>
              </a:rPr>
              <a:t>Features</a:t>
            </a:r>
          </a:p>
          <a:p>
            <a:pPr marL="425450" lvl="0" indent="-28575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1400" dirty="0">
                <a:latin typeface="Courier New"/>
                <a:ea typeface="Courier New"/>
                <a:cs typeface="Courier New"/>
                <a:sym typeface="Courier New"/>
              </a:rPr>
              <a:t>Technical Details</a:t>
            </a:r>
          </a:p>
          <a:p>
            <a:pPr marL="425450" lvl="0" indent="-28575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1400" dirty="0">
                <a:latin typeface="Courier New"/>
                <a:ea typeface="Courier New"/>
                <a:cs typeface="Courier New"/>
                <a:sym typeface="Courier New"/>
              </a:rPr>
              <a:t>ER Diagram</a:t>
            </a:r>
          </a:p>
          <a:p>
            <a:pPr marL="425450" lvl="0" indent="-285750" rtl="0">
              <a:spcBef>
                <a:spcPts val="0"/>
              </a:spcBef>
              <a:buSzPct val="100000"/>
              <a:buFont typeface="Arial" charset="0"/>
              <a:buChar char="•"/>
            </a:pPr>
            <a:r>
              <a:rPr lang="en" sz="1400" dirty="0">
                <a:latin typeface="Courier New"/>
                <a:ea typeface="Courier New"/>
                <a:cs typeface="Courier New"/>
                <a:sym typeface="Courier New"/>
              </a:rPr>
              <a:t>Demo</a:t>
            </a:r>
          </a:p>
          <a:p>
            <a:pPr lvl="0">
              <a:spcBef>
                <a:spcPts val="0"/>
              </a:spcBef>
              <a:buNone/>
            </a:pP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 b="1">
                <a:latin typeface="Courier New"/>
                <a:ea typeface="Courier New"/>
                <a:cs typeface="Courier New"/>
                <a:sym typeface="Courier New"/>
              </a:rPr>
              <a:t>Redefining Interactive Studying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Purpose</a:t>
            </a:r>
          </a:p>
          <a:p>
            <a:pPr marL="457200" lvl="0" indent="-228600" rtl="0">
              <a:spcBef>
                <a:spcPts val="0"/>
              </a:spcBef>
              <a:buFont typeface="Courier New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SchoolBook is a web application that was produced to augment the studies of college students </a:t>
            </a:r>
          </a:p>
          <a:p>
            <a:pPr marL="457200" lvl="0" indent="-228600" rtl="0">
              <a:spcBef>
                <a:spcPts val="0"/>
              </a:spcBef>
              <a:buFont typeface="Courier New"/>
              <a:buChar char="●"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Easy access to study groups and class notes</a:t>
            </a:r>
          </a:p>
          <a:p>
            <a:pPr lvl="0">
              <a:spcBef>
                <a:spcPts val="0"/>
              </a:spcBef>
              <a:buNone/>
            </a:pP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" y="1923067"/>
            <a:ext cx="9143998" cy="49222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Features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" dirty="0" smtClean="0">
                <a:latin typeface="Courier New"/>
                <a:ea typeface="Courier New"/>
                <a:cs typeface="Courier New"/>
                <a:sym typeface="Courier New"/>
              </a:rPr>
              <a:t>Students </a:t>
            </a: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can enroll in courses that they are taking.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Students can work together by creating a study group.</a:t>
            </a:r>
          </a:p>
          <a:p>
            <a:pPr marL="514350" lvl="0" indent="-285750" rtl="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</a:pP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Students can help each other by registering as a tutor and uploading their notes.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476101" y="2593874"/>
            <a:ext cx="3667899" cy="24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>
                <a:latin typeface="Courier New"/>
                <a:ea typeface="Courier New"/>
                <a:cs typeface="Courier New"/>
                <a:sym typeface="Courier New"/>
              </a:rPr>
              <a:t>Technical Details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charset="0"/>
              <a:buChar char="•"/>
            </a:pP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Database Design/Front End Design</a:t>
            </a:r>
          </a:p>
          <a:p>
            <a:pPr marL="514350" lvl="0" indent="-285750" rtl="0">
              <a:spcBef>
                <a:spcPts val="0"/>
              </a:spcBef>
              <a:buFont typeface="Arial" charset="0"/>
              <a:buChar char="•"/>
            </a:pP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Application Development </a:t>
            </a:r>
          </a:p>
          <a:p>
            <a:pPr marL="514350" lvl="0" indent="-285750" rtl="0">
              <a:spcBef>
                <a:spcPts val="0"/>
              </a:spcBef>
              <a:buFont typeface="Arial" charset="0"/>
              <a:buChar char="•"/>
            </a:pPr>
            <a:r>
              <a:rPr lang="en" dirty="0">
                <a:latin typeface="Courier New"/>
                <a:ea typeface="Courier New"/>
                <a:cs typeface="Courier New"/>
                <a:sym typeface="Courier New"/>
              </a:rPr>
              <a:t>Server configuration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4536" y="0"/>
            <a:ext cx="7199464" cy="5041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3908476348"/>
              </p:ext>
            </p:extLst>
          </p:nvPr>
        </p:nvGraphicFramePr>
        <p:xfrm>
          <a:off x="1" y="0"/>
          <a:ext cx="9143999" cy="514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30166" y="1196511"/>
            <a:ext cx="223630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kern="1200" dirty="0">
                <a:solidFill>
                  <a:srgbClr val="5B9BD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S: Size of code in KLOC </a:t>
            </a:r>
          </a:p>
          <a:p>
            <a:r>
              <a:rPr lang="en-US" sz="1100" kern="1200" dirty="0">
                <a:solidFill>
                  <a:srgbClr val="5B9BD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1000 = 1k </a:t>
            </a:r>
          </a:p>
          <a:p>
            <a:r>
              <a:rPr lang="en-US" sz="1100" kern="1200" dirty="0">
                <a:solidFill>
                  <a:srgbClr val="5B9BD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2,800 lines = 2.8KLOC</a:t>
            </a:r>
          </a:p>
        </p:txBody>
      </p:sp>
    </p:spTree>
    <p:extLst>
      <p:ext uri="{BB962C8B-B14F-4D97-AF65-F5344CB8AC3E}">
        <p14:creationId xmlns:p14="http://schemas.microsoft.com/office/powerpoint/2010/main" val="658204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Chart bld="series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9152"/>
            <a:ext cx="9144000" cy="48651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4" name="Shape 104"/>
          <p:cNvCxnSpPr/>
          <p:nvPr/>
        </p:nvCxnSpPr>
        <p:spPr>
          <a:xfrm rot="5400000" flipH="1">
            <a:off x="-97450" y="1709700"/>
            <a:ext cx="1688100" cy="541200"/>
          </a:xfrm>
          <a:prstGeom prst="bentConnector3">
            <a:avLst>
              <a:gd name="adj1" fmla="val 1281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05" name="Shape 105"/>
          <p:cNvCxnSpPr/>
          <p:nvPr/>
        </p:nvCxnSpPr>
        <p:spPr>
          <a:xfrm rot="-5400000" flipH="1">
            <a:off x="1633975" y="2196750"/>
            <a:ext cx="2445600" cy="497700"/>
          </a:xfrm>
          <a:prstGeom prst="bentConnector3">
            <a:avLst>
              <a:gd name="adj1" fmla="val 0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06" name="Shape 106"/>
          <p:cNvCxnSpPr/>
          <p:nvPr/>
        </p:nvCxnSpPr>
        <p:spPr>
          <a:xfrm>
            <a:off x="3105725" y="3668425"/>
            <a:ext cx="5301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07" name="Shape 107"/>
          <p:cNvCxnSpPr/>
          <p:nvPr/>
        </p:nvCxnSpPr>
        <p:spPr>
          <a:xfrm rot="-5400000" flipH="1">
            <a:off x="2142925" y="1872650"/>
            <a:ext cx="1600800" cy="670800"/>
          </a:xfrm>
          <a:prstGeom prst="bentConnector3">
            <a:avLst>
              <a:gd name="adj1" fmla="val 622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08" name="Shape 108"/>
          <p:cNvCxnSpPr/>
          <p:nvPr/>
        </p:nvCxnSpPr>
        <p:spPr>
          <a:xfrm>
            <a:off x="3278725" y="3008450"/>
            <a:ext cx="205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09" name="Shape 109"/>
          <p:cNvCxnSpPr/>
          <p:nvPr/>
        </p:nvCxnSpPr>
        <p:spPr>
          <a:xfrm rot="10800000" flipH="1">
            <a:off x="2607925" y="1125375"/>
            <a:ext cx="1038900" cy="597000"/>
          </a:xfrm>
          <a:prstGeom prst="bentConnector3">
            <a:avLst>
              <a:gd name="adj1" fmla="val 73956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10" name="Shape 110"/>
          <p:cNvCxnSpPr/>
          <p:nvPr/>
        </p:nvCxnSpPr>
        <p:spPr>
          <a:xfrm>
            <a:off x="2607925" y="1895000"/>
            <a:ext cx="2001900" cy="4209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11" name="Shape 111"/>
          <p:cNvCxnSpPr/>
          <p:nvPr/>
        </p:nvCxnSpPr>
        <p:spPr>
          <a:xfrm>
            <a:off x="5162675" y="1125375"/>
            <a:ext cx="14493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12" name="Shape 112"/>
          <p:cNvCxnSpPr/>
          <p:nvPr/>
        </p:nvCxnSpPr>
        <p:spPr>
          <a:xfrm rot="-5400000">
            <a:off x="5654100" y="1574425"/>
            <a:ext cx="1309500" cy="432900"/>
          </a:xfrm>
          <a:prstGeom prst="bentConnector3">
            <a:avLst>
              <a:gd name="adj1" fmla="val 827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13" name="Shape 113"/>
          <p:cNvCxnSpPr/>
          <p:nvPr/>
        </p:nvCxnSpPr>
        <p:spPr>
          <a:xfrm flipH="1">
            <a:off x="5194225" y="1300350"/>
            <a:ext cx="3194100" cy="1762200"/>
          </a:xfrm>
          <a:prstGeom prst="bentConnector3">
            <a:avLst>
              <a:gd name="adj1" fmla="val -9090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cxnSp>
        <p:nvCxnSpPr>
          <p:cNvPr id="114" name="Shape 114"/>
          <p:cNvCxnSpPr/>
          <p:nvPr/>
        </p:nvCxnSpPr>
        <p:spPr>
          <a:xfrm>
            <a:off x="481550" y="1125375"/>
            <a:ext cx="2652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lg" len="lg"/>
            <a:tailEnd type="none" w="lg" len="lg"/>
          </a:ln>
        </p:spPr>
      </p:cxnSp>
      <p:pic>
        <p:nvPicPr>
          <p:cNvPr id="115" name="Shape 1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550" y="971344"/>
            <a:ext cx="205799" cy="143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Shape 1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7925" y="1053794"/>
            <a:ext cx="205799" cy="143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1424" y="2817875"/>
            <a:ext cx="151357" cy="15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Shape 1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6900" y="3485394"/>
            <a:ext cx="205799" cy="143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Shape 1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6750" y="2620084"/>
            <a:ext cx="205800" cy="1543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Shape 1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0025" y="971344"/>
            <a:ext cx="205799" cy="143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Shape 1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2675" y="940569"/>
            <a:ext cx="205799" cy="143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Shape 1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2725" y="1125369"/>
            <a:ext cx="205799" cy="143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Shape 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2400" y="2260619"/>
            <a:ext cx="205799" cy="143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4025" y="2136469"/>
            <a:ext cx="205799" cy="143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25075" y="2871393"/>
            <a:ext cx="205799" cy="1309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7925" y="1236818"/>
            <a:ext cx="205799" cy="1309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7925" y="1565905"/>
            <a:ext cx="205799" cy="1309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7925" y="1743205"/>
            <a:ext cx="205799" cy="1309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06175" y="983668"/>
            <a:ext cx="205799" cy="130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1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SchoolBook Team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57" y="1147226"/>
            <a:ext cx="1175427" cy="12848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084" y="3032584"/>
            <a:ext cx="1204795" cy="12377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084" y="1147225"/>
            <a:ext cx="1204795" cy="12848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32491" y="2437061"/>
            <a:ext cx="14793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Steffano Soh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11700" y="4270342"/>
            <a:ext cx="14793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Sean Marino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09040" y="4270342"/>
            <a:ext cx="17564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Justin Bougere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09041" y="2437060"/>
            <a:ext cx="17564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Clayton Samson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28078" y="4270342"/>
            <a:ext cx="22255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latin typeface="Courier" charset="0"/>
                <a:ea typeface="Courier" charset="0"/>
                <a:cs typeface="Courier" charset="0"/>
              </a:rPr>
              <a:t>Zachary Robicheaux</a:t>
            </a:r>
            <a:endParaRPr lang="en-US" b="1" dirty="0">
              <a:latin typeface="Courier" charset="0"/>
              <a:ea typeface="Courier" charset="0"/>
              <a:cs typeface="Courier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4162673" y="1152170"/>
            <a:ext cx="1756411" cy="1592667"/>
            <a:chOff x="4162673" y="1161596"/>
            <a:chExt cx="1756411" cy="1592667"/>
          </a:xfrm>
        </p:grpSpPr>
        <p:sp>
          <p:nvSpPr>
            <p:cNvPr id="12" name="TextBox 11"/>
            <p:cNvSpPr txBox="1"/>
            <p:nvPr/>
          </p:nvSpPr>
          <p:spPr>
            <a:xfrm>
              <a:off x="4162673" y="2446486"/>
              <a:ext cx="17564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latin typeface="Courier" charset="0"/>
                  <a:ea typeface="Courier" charset="0"/>
                  <a:cs typeface="Courier" charset="0"/>
                </a:rPr>
                <a:t>Nicholas Dugal</a:t>
              </a:r>
              <a:endParaRPr lang="en-US" b="1" dirty="0">
                <a:latin typeface="Courier" charset="0"/>
                <a:ea typeface="Courier" charset="0"/>
                <a:cs typeface="Courier" charset="0"/>
              </a:endParaRPr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4149" y="1161596"/>
              <a:ext cx="1613457" cy="1284890"/>
            </a:xfrm>
            <a:prstGeom prst="rect">
              <a:avLst/>
            </a:prstGeom>
          </p:spPr>
        </p:pic>
      </p:grpSp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366" y="2944763"/>
            <a:ext cx="1325578" cy="132557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354" y="1391616"/>
            <a:ext cx="2398663" cy="2398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628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Demo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1099" y="621325"/>
            <a:ext cx="7059975" cy="4185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127</Words>
  <Application>Microsoft Office PowerPoint</Application>
  <PresentationFormat>On-screen Show (16:9)</PresentationFormat>
  <Paragraphs>37</Paragraphs>
  <Slides>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Courier</vt:lpstr>
      <vt:lpstr>Courier New</vt:lpstr>
      <vt:lpstr>Economica</vt:lpstr>
      <vt:lpstr>Open Sans</vt:lpstr>
      <vt:lpstr>luxe</vt:lpstr>
      <vt:lpstr>Office Theme</vt:lpstr>
      <vt:lpstr>PowerPoint Presentation</vt:lpstr>
      <vt:lpstr>Contents</vt:lpstr>
      <vt:lpstr>Redefining Interactive Studying</vt:lpstr>
      <vt:lpstr>Features</vt:lpstr>
      <vt:lpstr>Technical Details</vt:lpstr>
      <vt:lpstr>PowerPoint Presentation</vt:lpstr>
      <vt:lpstr>PowerPoint Presentation</vt:lpstr>
      <vt:lpstr>SchoolBook Team</vt:lpstr>
      <vt:lpstr>Demo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Justin Bougere</cp:lastModifiedBy>
  <cp:revision>11</cp:revision>
  <dcterms:modified xsi:type="dcterms:W3CDTF">2016-11-28T21:54:51Z</dcterms:modified>
</cp:coreProperties>
</file>